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84" r:id="rId3"/>
    <p:sldId id="285" r:id="rId4"/>
    <p:sldId id="283" r:id="rId5"/>
    <p:sldId id="264" r:id="rId6"/>
    <p:sldId id="26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 autoAdjust="0"/>
    <p:restoredTop sz="94574"/>
  </p:normalViewPr>
  <p:slideViewPr>
    <p:cSldViewPr snapToGrid="0">
      <p:cViewPr varScale="1">
        <p:scale>
          <a:sx n="125" d="100"/>
          <a:sy n="125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13/5/19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 Presentation</a:t>
            </a:r>
            <a:endParaRPr lang="en-AU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集中管理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4383024" y="3105834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所有业务都可以在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处理，用户不需要登录其它平台</a:t>
            </a:r>
          </a:p>
        </p:txBody>
      </p:sp>
    </p:spTree>
    <p:extLst>
      <p:ext uri="{BB962C8B-B14F-4D97-AF65-F5344CB8AC3E}">
        <p14:creationId xmlns:p14="http://schemas.microsoft.com/office/powerpoint/2010/main" val="335204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</a:p>
        </p:txBody>
      </p:sp>
    </p:spTree>
    <p:extLst>
      <p:ext uri="{BB962C8B-B14F-4D97-AF65-F5344CB8AC3E}">
        <p14:creationId xmlns:p14="http://schemas.microsoft.com/office/powerpoint/2010/main" val="25730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编程语言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418336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单页面应用，一次加载，无需刷新页面即可加载数据，极速用户体验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JavaScript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0B8D68-FEAD-404C-8D7E-5F65B33B8CB9}"/>
              </a:ext>
            </a:extLst>
          </p:cNvPr>
          <p:cNvSpPr/>
          <p:nvPr/>
        </p:nvSpPr>
        <p:spPr>
          <a:xfrm>
            <a:off x="2235200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前端</a:t>
            </a:r>
            <a:r>
              <a:rPr kumimoji="1" lang="zh-CN" altLang="en-US" dirty="0"/>
              <a:t>：</a:t>
            </a:r>
            <a:r>
              <a:rPr kumimoji="1" lang="en-AU" altLang="zh-CN" dirty="0"/>
              <a:t>React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B7BB5-2AD7-814B-A3DC-0EC12A4CC1FC}"/>
              </a:ext>
            </a:extLst>
          </p:cNvPr>
          <p:cNvSpPr/>
          <p:nvPr/>
        </p:nvSpPr>
        <p:spPr>
          <a:xfrm>
            <a:off x="8164576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后端：</a:t>
            </a:r>
            <a:r>
              <a:rPr kumimoji="1" lang="en-AU" altLang="zh-CN" dirty="0"/>
              <a:t>Node.js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2C36C0-992E-1441-85EC-BF45D58CD9E1}"/>
              </a:ext>
            </a:extLst>
          </p:cNvPr>
          <p:cNvSpPr txBox="1"/>
          <p:nvPr/>
        </p:nvSpPr>
        <p:spPr>
          <a:xfrm>
            <a:off x="7347712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相比其它后端编程语言，开发效率更高，系统资源占用少，非常适合微服务架构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4867989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前后端使用统一的编程语言，使得开发人员可以同时兼顾前后端开发，前后端交互达到无缝衔接，也方便开发人员的资源调配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93DD333-1B8F-8649-B14E-855B7873CC26}"/>
              </a:ext>
            </a:extLst>
          </p:cNvPr>
          <p:cNvCxnSpPr/>
          <p:nvPr/>
        </p:nvCxnSpPr>
        <p:spPr>
          <a:xfrm>
            <a:off x="3068320" y="2184400"/>
            <a:ext cx="602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6B4455F-AB58-2640-8736-DAFADB5E7EA3}"/>
              </a:ext>
            </a:extLst>
          </p:cNvPr>
          <p:cNvCxnSpPr>
            <a:stCxn id="4" idx="2"/>
          </p:cNvCxnSpPr>
          <p:nvPr/>
        </p:nvCxnSpPr>
        <p:spPr>
          <a:xfrm>
            <a:off x="6096000" y="1927033"/>
            <a:ext cx="0" cy="25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BF146-21B9-C44D-B524-0DEEC722BA99}"/>
              </a:ext>
            </a:extLst>
          </p:cNvPr>
          <p:cNvCxnSpPr/>
          <p:nvPr/>
        </p:nvCxnSpPr>
        <p:spPr>
          <a:xfrm>
            <a:off x="909320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B784F39-F8BE-9648-81C8-5A95DDEE77C8}"/>
              </a:ext>
            </a:extLst>
          </p:cNvPr>
          <p:cNvCxnSpPr/>
          <p:nvPr/>
        </p:nvCxnSpPr>
        <p:spPr>
          <a:xfrm>
            <a:off x="306832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2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数据库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2782669"/>
            <a:ext cx="9355328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AU" altLang="zh-CN" dirty="0"/>
              <a:t>MongoDB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一个非常新的数据库系统，因为诞生得晚，所以借鉴了很多成熟数据库系统，并解决了之前数据库的很多痛点。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最大的特点是快。读写速度非常快，自己可以兼任缓存数据库，由于速度快，可以在不借助消息队列的条件下实现大量数据的吞吐。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的另一个特点是 </a:t>
            </a:r>
            <a:r>
              <a:rPr kumimoji="1" lang="en-AU" altLang="zh-CN" dirty="0"/>
              <a:t>NOSQL</a:t>
            </a:r>
            <a:r>
              <a:rPr kumimoji="1" lang="zh-CN" altLang="en-US" dirty="0"/>
              <a:t>，可以实现差异数据集合，非常适合多平台数据整合。另外，其类似 </a:t>
            </a:r>
            <a:r>
              <a:rPr kumimoji="1" lang="en-AU" altLang="zh-CN" dirty="0"/>
              <a:t>JSON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数据格式与 </a:t>
            </a:r>
            <a:r>
              <a:rPr kumimoji="1" lang="en-AU" altLang="zh-CN" dirty="0"/>
              <a:t>JavaScript </a:t>
            </a:r>
            <a:r>
              <a:rPr kumimoji="1" lang="zh-CN" altLang="en-US" dirty="0"/>
              <a:t>可以完美结合。</a:t>
            </a:r>
          </a:p>
        </p:txBody>
      </p:sp>
    </p:spTree>
    <p:extLst>
      <p:ext uri="{BB962C8B-B14F-4D97-AF65-F5344CB8AC3E}">
        <p14:creationId xmlns:p14="http://schemas.microsoft.com/office/powerpoint/2010/main" val="344842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微服务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84981-F07F-6240-98A9-7CC332105300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8F4E6-19F4-5A45-9DB1-F15D185C9FBB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DDEA0-FE17-3849-8EC1-5EAAB0AD2356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CC83D-3AA6-C748-B8FC-05759B4BF9E3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390AF-016D-D840-8EDD-906F9B12E852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F50D54-E3D3-F348-898D-A07E9FB5C0E3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E3DF22-F61A-2143-8ECB-4B829808754D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1D22C-875E-9240-97F8-5301BC969D4D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7B5F44-93DA-C548-A424-6892E3BFC235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C338FB3-C9E3-E248-968F-E3889A93882C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527FEB-D13D-214F-B42A-5367315AA33E}"/>
              </a:ext>
            </a:extLst>
          </p:cNvPr>
          <p:cNvCxnSpPr>
            <a:stCxn id="7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C5A907-1CB8-2C49-9F35-C4EF33772B30}"/>
              </a:ext>
            </a:extLst>
          </p:cNvPr>
          <p:cNvCxnSpPr>
            <a:endCxn id="8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52A8CEB-382D-C049-821C-E8531710C010}"/>
              </a:ext>
            </a:extLst>
          </p:cNvPr>
          <p:cNvCxnSpPr>
            <a:endCxn id="10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EE708E3-00B5-114E-8088-08B883A0D5BE}"/>
              </a:ext>
            </a:extLst>
          </p:cNvPr>
          <p:cNvCxnSpPr>
            <a:endCxn id="11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D0AEEAA-D021-0446-AACF-BF90834A7C89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F3D1C8-5777-1341-B6D5-FA0CE62CA350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0F98494-C427-DB45-8C6C-A0E9FCA8FA9A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D9203A9-B1EE-5B47-A636-6CC609CC36E6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B035227-5F41-9E4F-ACD6-817E87219479}"/>
              </a:ext>
            </a:extLst>
          </p:cNvPr>
          <p:cNvCxnSpPr>
            <a:endCxn id="15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953527-CF01-EB4C-B6A5-F028CB1065E6}"/>
              </a:ext>
            </a:extLst>
          </p:cNvPr>
          <p:cNvCxnSpPr>
            <a:endCxn id="6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1160273" y="5080000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所有微服务都可以分裂扩展。将来，可以用负载均衡服务代替 </a:t>
            </a:r>
            <a:r>
              <a:rPr kumimoji="1" lang="en-AU" altLang="zh-CN" dirty="0"/>
              <a:t>Nginx</a:t>
            </a:r>
            <a:r>
              <a:rPr kumimoji="1" lang="zh-CN" altLang="en-US" dirty="0"/>
              <a:t>，将 </a:t>
            </a:r>
            <a:r>
              <a:rPr kumimoji="1" lang="en-AU" altLang="zh-CN" dirty="0"/>
              <a:t>Portal Frontend </a:t>
            </a:r>
            <a:r>
              <a:rPr kumimoji="1" lang="zh-CN" altLang="en-AU" dirty="0"/>
              <a:t>部署</a:t>
            </a:r>
            <a:r>
              <a:rPr kumimoji="1" lang="zh-CN" altLang="en-US" dirty="0"/>
              <a:t>到 </a:t>
            </a:r>
            <a:r>
              <a:rPr kumimoji="1" lang="en-AU" altLang="zh-CN" dirty="0"/>
              <a:t>CND</a:t>
            </a:r>
            <a:r>
              <a:rPr kumimoji="1" lang="zh-CN" altLang="en-US" dirty="0"/>
              <a:t>，并使用 </a:t>
            </a:r>
            <a:r>
              <a:rPr kumimoji="1" lang="en-AU" altLang="zh-CN" dirty="0"/>
              <a:t>MongoDB </a:t>
            </a:r>
            <a:r>
              <a:rPr kumimoji="1" lang="zh-CN" altLang="en-AU" dirty="0"/>
              <a:t>副本集</a:t>
            </a:r>
            <a:r>
              <a:rPr kumimoji="1" lang="zh-CN" altLang="en-US" dirty="0"/>
              <a:t>，实现更可靠的高可用。</a:t>
            </a:r>
            <a:endParaRPr kumimoji="1"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43329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日志系统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967233" y="2997199"/>
            <a:ext cx="9721088" cy="3293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altLang="zh-CN" sz="1600" dirty="0"/>
              <a:t>Nginx </a:t>
            </a:r>
            <a:r>
              <a:rPr lang="zh-CN" altLang="en-US" sz="1600" dirty="0"/>
              <a:t>日志使用 </a:t>
            </a:r>
            <a:r>
              <a:rPr lang="en-AU" altLang="zh-CN" sz="1600" dirty="0"/>
              <a:t>Nginx </a:t>
            </a:r>
            <a:r>
              <a:rPr lang="zh-CN" altLang="en-US" sz="1600" dirty="0"/>
              <a:t>默认格式，分为：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nginx_access.log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nginx_error.log</a:t>
            </a:r>
          </a:p>
          <a:p>
            <a:endParaRPr lang="en-AU" altLang="zh-CN" sz="1600" dirty="0"/>
          </a:p>
          <a:p>
            <a:r>
              <a:rPr lang="en-AU" altLang="zh-CN" sz="1600" dirty="0"/>
              <a:t>Node.js </a:t>
            </a:r>
            <a:r>
              <a:rPr lang="zh-CN" altLang="en-US" sz="1600" dirty="0"/>
              <a:t>日志使用自定义格式，以 </a:t>
            </a:r>
            <a:r>
              <a:rPr lang="en-AU" altLang="zh-CN" sz="1600" dirty="0"/>
              <a:t>gravity-facebook </a:t>
            </a:r>
            <a:r>
              <a:rPr lang="zh-CN" altLang="en-US" sz="1600" dirty="0"/>
              <a:t>为例，分为：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gravity_facebook_access.log</a:t>
            </a:r>
          </a:p>
          <a:p>
            <a:r>
              <a:rPr lang="zh-CN" altLang="en-US" sz="1600" dirty="0"/>
              <a:t>应用日志：</a:t>
            </a:r>
            <a:r>
              <a:rPr lang="en-AU" altLang="zh-CN" sz="1600" dirty="0"/>
              <a:t>gravity_facebook_app.log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gravity_facebook_error.log</a:t>
            </a:r>
          </a:p>
          <a:p>
            <a:r>
              <a:rPr lang="zh-CN" altLang="en-US" sz="1600" dirty="0"/>
              <a:t>所有日志：</a:t>
            </a:r>
            <a:r>
              <a:rPr lang="en-AU" altLang="zh-CN" sz="1600" dirty="0"/>
              <a:t>gravity_facebook_all.log</a:t>
            </a:r>
          </a:p>
          <a:p>
            <a:endParaRPr lang="en-AU" altLang="zh-CN" sz="1600" dirty="0"/>
          </a:p>
          <a:p>
            <a:r>
              <a:rPr lang="zh-CN" altLang="en-US" sz="1600" dirty="0"/>
              <a:t>进站日志、应用日志、错误日志都由 </a:t>
            </a:r>
            <a:r>
              <a:rPr lang="en-US" altLang="zh-CN" sz="1600" dirty="0"/>
              <a:t>Log4js </a:t>
            </a:r>
            <a:r>
              <a:rPr lang="zh-CN" altLang="en-US" sz="1600" dirty="0"/>
              <a:t>模块创建，超过 </a:t>
            </a:r>
            <a:r>
              <a:rPr lang="en-US" altLang="zh-CN" sz="1600" dirty="0"/>
              <a:t>10M </a:t>
            </a:r>
            <a:r>
              <a:rPr lang="zh-CN" altLang="en-US" sz="1600" dirty="0"/>
              <a:t>会自动分割备份，最多保留 </a:t>
            </a:r>
            <a:r>
              <a:rPr lang="en-US" altLang="zh-CN" sz="1600" dirty="0"/>
              <a:t>5 </a:t>
            </a:r>
            <a:r>
              <a:rPr lang="zh-CN" altLang="en-US" sz="1600" dirty="0"/>
              <a:t>个备份文件。</a:t>
            </a:r>
          </a:p>
          <a:p>
            <a:r>
              <a:rPr lang="zh-CN" altLang="en-US" sz="1600" dirty="0"/>
              <a:t>“所有日志”由 </a:t>
            </a:r>
            <a:r>
              <a:rPr lang="en-US" altLang="zh-CN" sz="1600" dirty="0"/>
              <a:t>PM2 </a:t>
            </a:r>
            <a:r>
              <a:rPr lang="zh-CN" altLang="en-US" sz="1600" dirty="0"/>
              <a:t>创建，包含“进站日志”、“应用日志”、“错误日志”，不会分割，永久保留。</a:t>
            </a:r>
          </a:p>
          <a:p>
            <a:endParaRPr lang="en-AU" altLang="zh-CN" sz="1600" dirty="0"/>
          </a:p>
        </p:txBody>
      </p:sp>
      <p:pic>
        <p:nvPicPr>
          <p:cNvPr id="4" name="图片 3" descr="图片包含 时钟, 物体&#10;&#10;描述已自动生成">
            <a:extLst>
              <a:ext uri="{FF2B5EF4-FFF2-40B4-BE49-F238E27FC236}">
                <a16:creationId xmlns:a16="http://schemas.microsoft.com/office/drawing/2014/main" id="{5470E83B-2CCF-414C-A048-D0320236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7" y="1570182"/>
            <a:ext cx="885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逻辑</a:t>
            </a:r>
          </a:p>
        </p:txBody>
      </p:sp>
    </p:spTree>
    <p:extLst>
      <p:ext uri="{BB962C8B-B14F-4D97-AF65-F5344CB8AC3E}">
        <p14:creationId xmlns:p14="http://schemas.microsoft.com/office/powerpoint/2010/main" val="120348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自动回复</a:t>
            </a:r>
            <a:r>
              <a:rPr kumimoji="1" lang="en-AU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A6B9FB-DBA9-0843-B07F-DBF211C416D8}"/>
              </a:ext>
            </a:extLst>
          </p:cNvPr>
          <p:cNvSpPr/>
          <p:nvPr/>
        </p:nvSpPr>
        <p:spPr>
          <a:xfrm>
            <a:off x="2275840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WMP (1.0)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FBB109-8C2E-E643-9737-7F1350241F7F}"/>
              </a:ext>
            </a:extLst>
          </p:cNvPr>
          <p:cNvSpPr/>
          <p:nvPr/>
        </p:nvSpPr>
        <p:spPr>
          <a:xfrm>
            <a:off x="8205216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Gravity (2.0)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D1E13-A93E-DA49-AA5D-547949C3C243}"/>
              </a:ext>
            </a:extLst>
          </p:cNvPr>
          <p:cNvSpPr txBox="1"/>
          <p:nvPr/>
        </p:nvSpPr>
        <p:spPr>
          <a:xfrm>
            <a:off x="1458976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关键词回复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90BABA-5CF4-AF48-A38C-206D64645C2F}"/>
              </a:ext>
            </a:extLst>
          </p:cNvPr>
          <p:cNvSpPr txBox="1"/>
          <p:nvPr/>
        </p:nvSpPr>
        <p:spPr>
          <a:xfrm>
            <a:off x="7388352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智能分析作答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8D4239-DC1C-DF4E-B63B-183C15748952}"/>
              </a:ext>
            </a:extLst>
          </p:cNvPr>
          <p:cNvSpPr txBox="1"/>
          <p:nvPr/>
        </p:nvSpPr>
        <p:spPr>
          <a:xfrm>
            <a:off x="7388352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支持会话管理，会话情景记录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7D9727-22BC-E647-AA7A-C7591E4583D9}"/>
              </a:ext>
            </a:extLst>
          </p:cNvPr>
          <p:cNvSpPr txBox="1"/>
          <p:nvPr/>
        </p:nvSpPr>
        <p:spPr>
          <a:xfrm>
            <a:off x="7388352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人工客服一站式介入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F67FA-1581-1743-A357-055033E46126}"/>
              </a:ext>
            </a:extLst>
          </p:cNvPr>
          <p:cNvSpPr txBox="1"/>
          <p:nvPr/>
        </p:nvSpPr>
        <p:spPr>
          <a:xfrm>
            <a:off x="1458976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没有会话管理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005F7A-2BD7-0645-90F7-2FF1C0235130}"/>
              </a:ext>
            </a:extLst>
          </p:cNvPr>
          <p:cNvSpPr txBox="1"/>
          <p:nvPr/>
        </p:nvSpPr>
        <p:spPr>
          <a:xfrm>
            <a:off x="1458976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人工客服跨平台介入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7EA81A-5B67-F041-BDC1-EEB8F57AF059}"/>
              </a:ext>
            </a:extLst>
          </p:cNvPr>
          <p:cNvSpPr txBox="1"/>
          <p:nvPr/>
        </p:nvSpPr>
        <p:spPr>
          <a:xfrm>
            <a:off x="1458976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单一渠道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7388352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多渠道</a:t>
            </a:r>
          </a:p>
        </p:txBody>
      </p:sp>
    </p:spTree>
    <p:extLst>
      <p:ext uri="{BB962C8B-B14F-4D97-AF65-F5344CB8AC3E}">
        <p14:creationId xmlns:p14="http://schemas.microsoft.com/office/powerpoint/2010/main" val="90819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用户体验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383024" y="324433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待补充</a:t>
            </a:r>
            <a:r>
              <a:rPr kumimoji="1" lang="en-AU" altLang="zh-CN" dirty="0"/>
              <a:t>…...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861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</a:p>
        </p:txBody>
      </p:sp>
    </p:spTree>
    <p:extLst>
      <p:ext uri="{BB962C8B-B14F-4D97-AF65-F5344CB8AC3E}">
        <p14:creationId xmlns:p14="http://schemas.microsoft.com/office/powerpoint/2010/main" val="102015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AU" altLang="zh-CN" dirty="0"/>
              <a:t>Gravity Prototype </a:t>
            </a:r>
            <a:r>
              <a:rPr kumimoji="1" lang="zh-CN" altLang="en-US" dirty="0"/>
              <a:t>的主要功能：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拥有可以进行配置的网站后台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可以绑定微信公众号和 </a:t>
            </a:r>
            <a:r>
              <a:rPr kumimoji="1" lang="en-AU" altLang="zh-CN" dirty="0"/>
              <a:t>Facebook </a:t>
            </a:r>
            <a:r>
              <a:rPr kumimoji="1" lang="zh-CN" altLang="en-AU" dirty="0"/>
              <a:t>帐号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可以对绑定的新媒体</a:t>
            </a:r>
            <a:r>
              <a:rPr kumimoji="1" lang="zh-CN" altLang="en-AU" dirty="0"/>
              <a:t>帐号</a:t>
            </a:r>
            <a:r>
              <a:rPr kumimoji="1" lang="zh-CN" altLang="en-US" dirty="0"/>
              <a:t>的顾客消息进行回复和管理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AU" altLang="zh-CN" dirty="0"/>
          </a:p>
          <a:p>
            <a:r>
              <a:rPr kumimoji="1" lang="en-AU" altLang="zh-CN" dirty="0"/>
              <a:t>Gravity Prototype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商业价值：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一个平台管理多个新媒体帐号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比微信公众号平台和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的自动</a:t>
            </a:r>
            <a:r>
              <a:rPr kumimoji="1" lang="zh-CN" altLang="en-US" dirty="0"/>
              <a:t>回复功能更加智能、更加灵活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将来可以扩展更多新媒体帐号，并集成更多功能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kumimoji="1" lang="en-AU" altLang="zh-CN" i="0" dirty="0"/>
              <a:t>Gravity Prototype </a:t>
            </a:r>
            <a:r>
              <a:rPr kumimoji="1" lang="en-US" altLang="zh-CN" i="0" dirty="0"/>
              <a:t>Bill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Edition</a:t>
            </a:r>
            <a:r>
              <a:rPr kumimoji="1" lang="zh-CN" altLang="en-US" i="0" dirty="0"/>
              <a:t> 的特点：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使用前后端统一的 </a:t>
            </a:r>
            <a:r>
              <a:rPr kumimoji="1" lang="en-AU" altLang="zh-CN" i="0" dirty="0"/>
              <a:t>JavaScript </a:t>
            </a:r>
            <a:r>
              <a:rPr kumimoji="1" lang="zh-CN" altLang="en-AU" i="0" dirty="0"/>
              <a:t>编程语言</a:t>
            </a:r>
            <a:r>
              <a:rPr kumimoji="1" lang="zh-CN" altLang="en-US" i="0" dirty="0"/>
              <a:t>，开发效率高，系统资源占用少</a:t>
            </a:r>
            <a:endParaRPr kumimoji="1" lang="en-US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使用微服务架构，具有高稳定性、可灵活扩展的特点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程序代码以自主研发为主，程序执行效率高、可控范围大，并减少对第三方服务的依赖</a:t>
            </a:r>
          </a:p>
        </p:txBody>
      </p:sp>
    </p:spTree>
    <p:extLst>
      <p:ext uri="{BB962C8B-B14F-4D97-AF65-F5344CB8AC3E}">
        <p14:creationId xmlns:p14="http://schemas.microsoft.com/office/powerpoint/2010/main" val="400857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项目发展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产品设计：设计师介入，更漂亮、更好交互体验的界面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技术架构：微服务化、核心代码单独立项、项目责任制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业务逻辑：智能客服、场景二维码、会员中心、卡券中心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底层功能：用户管理（权限控制）、组件化页面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297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人员配备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6EFA2-FDB3-0C47-B2EA-FE9254B3E2AC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ECC2B-FA05-D944-BE03-7F418B04BB58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73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255461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如果有幸能够成为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项目</a:t>
            </a:r>
            <a:r>
              <a:rPr kumimoji="1" lang="zh-CN" altLang="en-US" dirty="0"/>
              <a:t>的开发负责人，必尽全力做好这个项目，因为这个项目一直是我非常想做，也花时间和精力思考了很久的一个项目。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7D01E-9529-2C41-BF36-DA788BE3025B}"/>
              </a:ext>
            </a:extLst>
          </p:cNvPr>
          <p:cNvSpPr txBox="1"/>
          <p:nvPr/>
        </p:nvSpPr>
        <p:spPr>
          <a:xfrm>
            <a:off x="1863344" y="3240511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 </a:t>
            </a:r>
            <a:r>
              <a:rPr kumimoji="1" lang="en-AU" altLang="zh-CN" dirty="0"/>
              <a:t>Albert </a:t>
            </a:r>
            <a:r>
              <a:rPr kumimoji="1" lang="zh-CN" altLang="en-US" dirty="0"/>
              <a:t>来带领这个项目，我也将尽全力配合。相信我在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项目积累的经验，以及在前端方面的能力，可以帮到 </a:t>
            </a:r>
            <a:r>
              <a:rPr kumimoji="1" lang="en-AU" altLang="zh-CN" dirty="0"/>
              <a:t>Albert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C551A4-48D8-F44E-85E4-A505659CD431}"/>
              </a:ext>
            </a:extLst>
          </p:cNvPr>
          <p:cNvSpPr txBox="1"/>
          <p:nvPr/>
        </p:nvSpPr>
        <p:spPr>
          <a:xfrm>
            <a:off x="1863344" y="4344684"/>
            <a:ext cx="813409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谢谢大家！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083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消息流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B1C55-C3F8-DD43-8CD2-61F777B499E2}"/>
              </a:ext>
            </a:extLst>
          </p:cNvPr>
          <p:cNvSpPr/>
          <p:nvPr/>
        </p:nvSpPr>
        <p:spPr>
          <a:xfrm>
            <a:off x="1090584" y="3663949"/>
            <a:ext cx="1798320" cy="9499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User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607A02A-BA6C-9043-81EB-11B7888F5042}"/>
              </a:ext>
            </a:extLst>
          </p:cNvPr>
          <p:cNvSpPr/>
          <p:nvPr/>
        </p:nvSpPr>
        <p:spPr>
          <a:xfrm>
            <a:off x="298034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D2AC0-F8B2-0D4F-869C-0C07F3291D9E}"/>
              </a:ext>
            </a:extLst>
          </p:cNvPr>
          <p:cNvSpPr/>
          <p:nvPr/>
        </p:nvSpPr>
        <p:spPr>
          <a:xfrm>
            <a:off x="4870104" y="3663949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Microservice</a:t>
            </a:r>
            <a:endParaRPr kumimoji="1" lang="zh-CN" altLang="en-US" sz="16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B325C25-0771-5242-B22C-4C61212B184C}"/>
              </a:ext>
            </a:extLst>
          </p:cNvPr>
          <p:cNvSpPr/>
          <p:nvPr/>
        </p:nvSpPr>
        <p:spPr>
          <a:xfrm>
            <a:off x="707482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81FDB5-4E29-4C48-AA8A-F6AAAE80E81D}"/>
              </a:ext>
            </a:extLst>
          </p:cNvPr>
          <p:cNvSpPr/>
          <p:nvPr/>
        </p:nvSpPr>
        <p:spPr>
          <a:xfrm>
            <a:off x="9011920" y="1777999"/>
            <a:ext cx="2113280" cy="42265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Microservice</a:t>
            </a:r>
            <a:endParaRPr kumimoji="1" lang="zh-CN" altLang="en-US" sz="1600" dirty="0"/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6E4F011D-45E2-B74B-8D39-26EC8B6E31AE}"/>
              </a:ext>
            </a:extLst>
          </p:cNvPr>
          <p:cNvSpPr/>
          <p:nvPr/>
        </p:nvSpPr>
        <p:spPr>
          <a:xfrm>
            <a:off x="707482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FBA92F0B-879A-D44D-85E8-9B929404F6A6}"/>
              </a:ext>
            </a:extLst>
          </p:cNvPr>
          <p:cNvSpPr/>
          <p:nvPr/>
        </p:nvSpPr>
        <p:spPr>
          <a:xfrm>
            <a:off x="298034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BE5C00-E0FD-7847-8996-C3D7D20660DC}"/>
              </a:ext>
            </a:extLst>
          </p:cNvPr>
          <p:cNvSpPr/>
          <p:nvPr/>
        </p:nvSpPr>
        <p:spPr>
          <a:xfrm>
            <a:off x="1090584" y="5054600"/>
            <a:ext cx="1798320" cy="9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User</a:t>
            </a:r>
            <a:endParaRPr kumimoji="1" lang="zh-CN" altLang="en-US" sz="16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B4DE8A-E9F9-5F40-80DF-6A25B9B02DA7}"/>
              </a:ext>
            </a:extLst>
          </p:cNvPr>
          <p:cNvSpPr/>
          <p:nvPr/>
        </p:nvSpPr>
        <p:spPr>
          <a:xfrm>
            <a:off x="298034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D31E3B-A7DB-844D-B096-6459FA5E9FF9}"/>
              </a:ext>
            </a:extLst>
          </p:cNvPr>
          <p:cNvSpPr/>
          <p:nvPr/>
        </p:nvSpPr>
        <p:spPr>
          <a:xfrm>
            <a:off x="4870104" y="5054600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Microservice</a:t>
            </a:r>
            <a:endParaRPr kumimoji="1" lang="zh-CN" altLang="en-US" sz="16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4BC35BC-2E70-4049-9205-51DAA50AE2EB}"/>
              </a:ext>
            </a:extLst>
          </p:cNvPr>
          <p:cNvSpPr/>
          <p:nvPr/>
        </p:nvSpPr>
        <p:spPr>
          <a:xfrm>
            <a:off x="707482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2C6EF165-7713-7348-BD9B-D564D1733AE6}"/>
              </a:ext>
            </a:extLst>
          </p:cNvPr>
          <p:cNvSpPr/>
          <p:nvPr/>
        </p:nvSpPr>
        <p:spPr>
          <a:xfrm>
            <a:off x="707482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9" name="左箭头 28">
            <a:extLst>
              <a:ext uri="{FF2B5EF4-FFF2-40B4-BE49-F238E27FC236}">
                <a16:creationId xmlns:a16="http://schemas.microsoft.com/office/drawing/2014/main" id="{959627DF-0418-9444-9F8B-EC4708C866A3}"/>
              </a:ext>
            </a:extLst>
          </p:cNvPr>
          <p:cNvSpPr/>
          <p:nvPr/>
        </p:nvSpPr>
        <p:spPr>
          <a:xfrm>
            <a:off x="298034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770761" y="1776725"/>
            <a:ext cx="1798320" cy="14465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User</a:t>
            </a:r>
            <a:endParaRPr kumimoji="1" lang="zh-CN" altLang="en-US" sz="16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97AF557-A3D3-D549-925E-18B0DE8CD966}"/>
              </a:ext>
            </a:extLst>
          </p:cNvPr>
          <p:cNvSpPr/>
          <p:nvPr/>
        </p:nvSpPr>
        <p:spPr>
          <a:xfrm>
            <a:off x="6684189" y="1780539"/>
            <a:ext cx="2258343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Setting</a:t>
            </a:r>
            <a:endParaRPr kumimoji="1" lang="zh-CN" altLang="en-US" sz="14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C23E7D8-F7F6-0C45-A367-02EDB175B720}"/>
              </a:ext>
            </a:extLst>
          </p:cNvPr>
          <p:cNvSpPr/>
          <p:nvPr/>
        </p:nvSpPr>
        <p:spPr>
          <a:xfrm>
            <a:off x="6707857" y="2701291"/>
            <a:ext cx="2258342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Manual Customer Service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0D6E8496-EB78-0E4D-86E7-2745E121E7E5}"/>
              </a:ext>
            </a:extLst>
          </p:cNvPr>
          <p:cNvSpPr/>
          <p:nvPr/>
        </p:nvSpPr>
        <p:spPr>
          <a:xfrm>
            <a:off x="6684188" y="2246626"/>
            <a:ext cx="2188955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Notice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43680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B98BFF8-6827-0148-BF94-67A86E16512B}"/>
              </a:ext>
            </a:extLst>
          </p:cNvPr>
          <p:cNvSpPr txBox="1"/>
          <p:nvPr/>
        </p:nvSpPr>
        <p:spPr>
          <a:xfrm>
            <a:off x="914400" y="721360"/>
            <a:ext cx="746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修改要求：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前期的铺垫一定要有</a:t>
            </a:r>
          </a:p>
          <a:p>
            <a:r>
              <a:rPr kumimoji="1" lang="en-US" altLang="zh-CN" dirty="0"/>
              <a:t>1. </a:t>
            </a:r>
            <a:r>
              <a:rPr kumimoji="1" lang="zh-CN" altLang="en-US" dirty="0"/>
              <a:t>对项目的理解，为什么要做一个 </a:t>
            </a:r>
            <a:r>
              <a:rPr kumimoji="1" lang="en-US" altLang="zh-CN" dirty="0"/>
              <a:t>Prototype</a:t>
            </a:r>
          </a:p>
          <a:p>
            <a:r>
              <a:rPr kumimoji="1" lang="zh-CN" altLang="en-US" dirty="0"/>
              <a:t>说明一会儿如何演示</a:t>
            </a:r>
          </a:p>
          <a:p>
            <a:r>
              <a:rPr kumimoji="1" lang="en-US" altLang="zh-CN" dirty="0"/>
              <a:t>2. Overview</a:t>
            </a:r>
          </a:p>
          <a:p>
            <a:r>
              <a:rPr kumimoji="1" lang="en-US" altLang="zh-CN" dirty="0"/>
              <a:t>3. </a:t>
            </a:r>
            <a:r>
              <a:rPr kumimoji="1" lang="zh-CN" altLang="en-US" dirty="0"/>
              <a:t>日志实时处理，有监控（去掉太技术性的词）</a:t>
            </a:r>
          </a:p>
          <a:p>
            <a:r>
              <a:rPr kumimoji="1" lang="en-US" altLang="zh-CN" dirty="0"/>
              <a:t>4. </a:t>
            </a:r>
            <a:r>
              <a:rPr kumimoji="1" lang="zh-CN" altLang="en-US" dirty="0"/>
              <a:t>如何避免代码素质降低</a:t>
            </a:r>
          </a:p>
          <a:p>
            <a:r>
              <a:rPr kumimoji="1" lang="en-US" altLang="zh-CN" dirty="0"/>
              <a:t>5. </a:t>
            </a:r>
            <a:r>
              <a:rPr kumimoji="1" lang="zh-CN" altLang="en-US" dirty="0"/>
              <a:t>阶段上有时间</a:t>
            </a:r>
          </a:p>
          <a:p>
            <a:r>
              <a:rPr kumimoji="1" lang="en-US" altLang="zh-CN" dirty="0"/>
              <a:t>6. </a:t>
            </a:r>
            <a:r>
              <a:rPr kumimoji="1" lang="zh-CN" altLang="en-US" dirty="0"/>
              <a:t>总结，修改，去掉个人感情方面的东西</a:t>
            </a:r>
          </a:p>
          <a:p>
            <a:r>
              <a:rPr kumimoji="1" lang="en-US" altLang="zh-CN" dirty="0"/>
              <a:t>CND -&gt; CDN</a:t>
            </a:r>
          </a:p>
          <a:p>
            <a:r>
              <a:rPr kumimoji="1" lang="zh-CN" altLang="en-US" dirty="0"/>
              <a:t>自动回复的流程如何走的，需要一个图</a:t>
            </a:r>
          </a:p>
        </p:txBody>
      </p:sp>
    </p:spTree>
    <p:extLst>
      <p:ext uri="{BB962C8B-B14F-4D97-AF65-F5344CB8AC3E}">
        <p14:creationId xmlns:p14="http://schemas.microsoft.com/office/powerpoint/2010/main" val="332580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4645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大纲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A88DC-5234-874C-A57F-FE8653F880E0}"/>
              </a:ext>
            </a:extLst>
          </p:cNvPr>
          <p:cNvSpPr txBox="1"/>
          <p:nvPr/>
        </p:nvSpPr>
        <p:spPr>
          <a:xfrm>
            <a:off x="3547872" y="1341954"/>
            <a:ext cx="5815584" cy="417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</a:t>
            </a: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：产品设计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第三部分：业务逻辑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178858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第一部分：产品设计</a:t>
            </a:r>
          </a:p>
        </p:txBody>
      </p:sp>
    </p:spTree>
    <p:extLst>
      <p:ext uri="{BB962C8B-B14F-4D97-AF65-F5344CB8AC3E}">
        <p14:creationId xmlns:p14="http://schemas.microsoft.com/office/powerpoint/2010/main" val="1489637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Portal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布局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157D5-5A22-4C41-87D5-AFC52B92E66B}"/>
              </a:ext>
            </a:extLst>
          </p:cNvPr>
          <p:cNvSpPr/>
          <p:nvPr/>
        </p:nvSpPr>
        <p:spPr>
          <a:xfrm>
            <a:off x="4023360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86362-33E4-6C42-B4B9-7005FC3B0CC6}"/>
              </a:ext>
            </a:extLst>
          </p:cNvPr>
          <p:cNvSpPr/>
          <p:nvPr/>
        </p:nvSpPr>
        <p:spPr>
          <a:xfrm>
            <a:off x="6565392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2F6E6-165A-C743-9EFB-44DE606E6CC6}"/>
              </a:ext>
            </a:extLst>
          </p:cNvPr>
          <p:cNvSpPr/>
          <p:nvPr/>
        </p:nvSpPr>
        <p:spPr>
          <a:xfrm>
            <a:off x="54254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首页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397B-E922-7548-88B3-C3BFA1D19EC2}"/>
              </a:ext>
            </a:extLst>
          </p:cNvPr>
          <p:cNvSpPr/>
          <p:nvPr/>
        </p:nvSpPr>
        <p:spPr>
          <a:xfrm>
            <a:off x="2438400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A5CFA6-5520-7144-8C35-6116FED3AFD9}"/>
              </a:ext>
            </a:extLst>
          </p:cNvPr>
          <p:cNvSpPr/>
          <p:nvPr/>
        </p:nvSpPr>
        <p:spPr>
          <a:xfrm>
            <a:off x="4334256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品牌业务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CDAFB-6CB3-FE44-8034-233A1C5FA3F2}"/>
              </a:ext>
            </a:extLst>
          </p:cNvPr>
          <p:cNvSpPr/>
          <p:nvPr/>
        </p:nvSpPr>
        <p:spPr>
          <a:xfrm>
            <a:off x="8125968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个人设置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617BD7-B834-6A4B-8C91-30CA2F7B3BCC}"/>
              </a:ext>
            </a:extLst>
          </p:cNvPr>
          <p:cNvSpPr/>
          <p:nvPr/>
        </p:nvSpPr>
        <p:spPr>
          <a:xfrm>
            <a:off x="1002182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退出登录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74BC2-212F-F244-8904-EDEE93FF2F05}"/>
              </a:ext>
            </a:extLst>
          </p:cNvPr>
          <p:cNvSpPr/>
          <p:nvPr/>
        </p:nvSpPr>
        <p:spPr>
          <a:xfrm>
            <a:off x="6230112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用户管理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9C296E-CBA5-3E46-9054-76C73FF84B2B}"/>
              </a:ext>
            </a:extLst>
          </p:cNvPr>
          <p:cNvSpPr/>
          <p:nvPr/>
        </p:nvSpPr>
        <p:spPr>
          <a:xfrm>
            <a:off x="4547616" y="2647180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概览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329C98-3B64-3047-9717-7974CF00F941}"/>
              </a:ext>
            </a:extLst>
          </p:cNvPr>
          <p:cNvSpPr/>
          <p:nvPr/>
        </p:nvSpPr>
        <p:spPr>
          <a:xfrm>
            <a:off x="4547616" y="3294888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智能客服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77F022-076D-2949-ADC7-9785FEE7718B}"/>
              </a:ext>
            </a:extLst>
          </p:cNvPr>
          <p:cNvSpPr/>
          <p:nvPr/>
        </p:nvSpPr>
        <p:spPr>
          <a:xfrm>
            <a:off x="4760976" y="3962219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基本配置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63DF8F-86FC-6343-847F-23B68F1BA599}"/>
              </a:ext>
            </a:extLst>
          </p:cNvPr>
          <p:cNvSpPr/>
          <p:nvPr/>
        </p:nvSpPr>
        <p:spPr>
          <a:xfrm>
            <a:off x="4773168" y="4609927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响应规则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13D136-5761-1747-AB74-31B1D2B8E2F4}"/>
              </a:ext>
            </a:extLst>
          </p:cNvPr>
          <p:cNvSpPr/>
          <p:nvPr/>
        </p:nvSpPr>
        <p:spPr>
          <a:xfrm>
            <a:off x="4760976" y="5257635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DF014A-0F8F-C446-B635-DDD1925BFA3B}"/>
              </a:ext>
            </a:extLst>
          </p:cNvPr>
          <p:cNvSpPr/>
          <p:nvPr/>
        </p:nvSpPr>
        <p:spPr>
          <a:xfrm>
            <a:off x="4760976" y="5896862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人工介入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1EA2424-A9C9-F04E-B3F4-1D30BE041718}"/>
              </a:ext>
            </a:extLst>
          </p:cNvPr>
          <p:cNvCxnSpPr/>
          <p:nvPr/>
        </p:nvCxnSpPr>
        <p:spPr>
          <a:xfrm>
            <a:off x="1280160" y="1865376"/>
            <a:ext cx="957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64AAE68-7BB9-C944-AAD4-2B4BB11222DB}"/>
              </a:ext>
            </a:extLst>
          </p:cNvPr>
          <p:cNvCxnSpPr>
            <a:stCxn id="7" idx="2"/>
          </p:cNvCxnSpPr>
          <p:nvPr/>
        </p:nvCxnSpPr>
        <p:spPr>
          <a:xfrm>
            <a:off x="7351776" y="1731264"/>
            <a:ext cx="0" cy="13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0EB8785-022A-7643-8093-978DDC11490A}"/>
              </a:ext>
            </a:extLst>
          </p:cNvPr>
          <p:cNvCxnSpPr/>
          <p:nvPr/>
        </p:nvCxnSpPr>
        <p:spPr>
          <a:xfrm>
            <a:off x="128016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1EF9C3C-7D58-BD4C-A740-17F715B8E4B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4784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6D9421B-0DD3-4B49-8F07-80DB9A73BB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2064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81568F46-9B10-5E41-882E-B956FD87CB0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6496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CD576B9-B9EF-F241-997C-1E74C2F07CFA}"/>
              </a:ext>
            </a:extLst>
          </p:cNvPr>
          <p:cNvCxnSpPr>
            <a:endCxn id="11" idx="0"/>
          </p:cNvCxnSpPr>
          <p:nvPr/>
        </p:nvCxnSpPr>
        <p:spPr>
          <a:xfrm>
            <a:off x="8912352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6C1EAFD-FCEC-9540-A0E2-BE272E3E137B}"/>
              </a:ext>
            </a:extLst>
          </p:cNvPr>
          <p:cNvCxnSpPr/>
          <p:nvPr/>
        </p:nvCxnSpPr>
        <p:spPr>
          <a:xfrm>
            <a:off x="1085088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43242A4-C82B-BF45-88DF-6F85CA6E9F96}"/>
              </a:ext>
            </a:extLst>
          </p:cNvPr>
          <p:cNvCxnSpPr/>
          <p:nvPr/>
        </p:nvCxnSpPr>
        <p:spPr>
          <a:xfrm>
            <a:off x="4419600" y="2422481"/>
            <a:ext cx="0" cy="107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38CA5D3-FB31-574A-AAF6-AA9F572A42AE}"/>
              </a:ext>
            </a:extLst>
          </p:cNvPr>
          <p:cNvCxnSpPr>
            <a:endCxn id="14" idx="1"/>
          </p:cNvCxnSpPr>
          <p:nvPr/>
        </p:nvCxnSpPr>
        <p:spPr>
          <a:xfrm>
            <a:off x="4419600" y="2854444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85E94146-B5A3-B444-9A63-26EA01B27B10}"/>
              </a:ext>
            </a:extLst>
          </p:cNvPr>
          <p:cNvCxnSpPr>
            <a:endCxn id="15" idx="1"/>
          </p:cNvCxnSpPr>
          <p:nvPr/>
        </p:nvCxnSpPr>
        <p:spPr>
          <a:xfrm>
            <a:off x="4419600" y="3502152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319FD3-8463-694F-B3C4-16CD98984EC9}"/>
              </a:ext>
            </a:extLst>
          </p:cNvPr>
          <p:cNvCxnSpPr/>
          <p:nvPr/>
        </p:nvCxnSpPr>
        <p:spPr>
          <a:xfrm>
            <a:off x="4645152" y="3709416"/>
            <a:ext cx="0" cy="239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477A9B9-22F0-C041-B5DB-2C8ECB906552}"/>
              </a:ext>
            </a:extLst>
          </p:cNvPr>
          <p:cNvCxnSpPr>
            <a:endCxn id="16" idx="1"/>
          </p:cNvCxnSpPr>
          <p:nvPr/>
        </p:nvCxnSpPr>
        <p:spPr>
          <a:xfrm>
            <a:off x="4645152" y="4169483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AB00929-D7CB-1142-8EBE-AEC408665174}"/>
              </a:ext>
            </a:extLst>
          </p:cNvPr>
          <p:cNvCxnSpPr>
            <a:endCxn id="17" idx="1"/>
          </p:cNvCxnSpPr>
          <p:nvPr/>
        </p:nvCxnSpPr>
        <p:spPr>
          <a:xfrm>
            <a:off x="4645152" y="4817191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D33390F-F31C-C746-A7FE-CC34435C9CCA}"/>
              </a:ext>
            </a:extLst>
          </p:cNvPr>
          <p:cNvCxnSpPr>
            <a:endCxn id="18" idx="1"/>
          </p:cNvCxnSpPr>
          <p:nvPr/>
        </p:nvCxnSpPr>
        <p:spPr>
          <a:xfrm>
            <a:off x="4645152" y="5464899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0F8D6B9-99A8-FC4F-BAE9-F8F409E611AA}"/>
              </a:ext>
            </a:extLst>
          </p:cNvPr>
          <p:cNvCxnSpPr>
            <a:endCxn id="19" idx="1"/>
          </p:cNvCxnSpPr>
          <p:nvPr/>
        </p:nvCxnSpPr>
        <p:spPr>
          <a:xfrm>
            <a:off x="4645152" y="6104126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多语言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3738880" y="206857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</a:t>
            </a:r>
            <a:r>
              <a:rPr kumimoji="1" lang="zh-CN" altLang="en-AU" dirty="0"/>
              <a:t>界面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51B98E-12D5-974F-9815-369D05441544}"/>
              </a:ext>
            </a:extLst>
          </p:cNvPr>
          <p:cNvSpPr/>
          <p:nvPr/>
        </p:nvSpPr>
        <p:spPr>
          <a:xfrm>
            <a:off x="6177280" y="17089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F0556C-FCD6-4644-B338-82B8C2A4C433}"/>
              </a:ext>
            </a:extLst>
          </p:cNvPr>
          <p:cNvSpPr/>
          <p:nvPr/>
        </p:nvSpPr>
        <p:spPr>
          <a:xfrm>
            <a:off x="6177280" y="24019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F52EBB-98C4-DA4C-861B-B9239B9514A0}"/>
              </a:ext>
            </a:extLst>
          </p:cNvPr>
          <p:cNvSpPr/>
          <p:nvPr/>
        </p:nvSpPr>
        <p:spPr>
          <a:xfrm>
            <a:off x="37388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B2CC3E-07C9-6546-A701-4A5C40EC6550}"/>
              </a:ext>
            </a:extLst>
          </p:cNvPr>
          <p:cNvSpPr/>
          <p:nvPr/>
        </p:nvSpPr>
        <p:spPr>
          <a:xfrm>
            <a:off x="6177280" y="376520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F09066-F0BC-7346-A591-DEDB1278C384}"/>
              </a:ext>
            </a:extLst>
          </p:cNvPr>
          <p:cNvSpPr/>
          <p:nvPr/>
        </p:nvSpPr>
        <p:spPr>
          <a:xfrm>
            <a:off x="61772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繁体</a:t>
            </a:r>
            <a:r>
              <a:rPr kumimoji="1" lang="zh-CN" altLang="en-US" dirty="0"/>
              <a:t>中文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82CADF-8B01-8C4A-8C55-56B67903280F}"/>
              </a:ext>
            </a:extLst>
          </p:cNvPr>
          <p:cNvSpPr/>
          <p:nvPr/>
        </p:nvSpPr>
        <p:spPr>
          <a:xfrm>
            <a:off x="6177280" y="51512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154E62B-BB0D-D141-BF5D-8C3294E96D2D}"/>
              </a:ext>
            </a:extLst>
          </p:cNvPr>
          <p:cNvCxnSpPr/>
          <p:nvPr/>
        </p:nvCxnSpPr>
        <p:spPr>
          <a:xfrm>
            <a:off x="5823712" y="1946656"/>
            <a:ext cx="0" cy="69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6B90268-2358-A349-AEBF-9C15F08A9489}"/>
              </a:ext>
            </a:extLst>
          </p:cNvPr>
          <p:cNvCxnSpPr>
            <a:stCxn id="6" idx="3"/>
          </p:cNvCxnSpPr>
          <p:nvPr/>
        </p:nvCxnSpPr>
        <p:spPr>
          <a:xfrm>
            <a:off x="5531104" y="2306320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9649FC6-78A5-4F40-81D1-602358440090}"/>
              </a:ext>
            </a:extLst>
          </p:cNvPr>
          <p:cNvCxnSpPr>
            <a:endCxn id="36" idx="1"/>
          </p:cNvCxnSpPr>
          <p:nvPr/>
        </p:nvCxnSpPr>
        <p:spPr>
          <a:xfrm>
            <a:off x="5823712" y="19466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8A3C26F-B522-9048-ACA5-38C6D03B38F5}"/>
              </a:ext>
            </a:extLst>
          </p:cNvPr>
          <p:cNvCxnSpPr>
            <a:endCxn id="38" idx="1"/>
          </p:cNvCxnSpPr>
          <p:nvPr/>
        </p:nvCxnSpPr>
        <p:spPr>
          <a:xfrm>
            <a:off x="5823712" y="2639659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9D1A30-079C-C442-9665-0E2B40C8BD37}"/>
              </a:ext>
            </a:extLst>
          </p:cNvPr>
          <p:cNvCxnSpPr/>
          <p:nvPr/>
        </p:nvCxnSpPr>
        <p:spPr>
          <a:xfrm>
            <a:off x="5823712" y="4002950"/>
            <a:ext cx="0" cy="13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1B0A9ABD-8A3A-5840-8712-6FFE6AD0D23D}"/>
              </a:ext>
            </a:extLst>
          </p:cNvPr>
          <p:cNvCxnSpPr>
            <a:stCxn id="44" idx="3"/>
          </p:cNvCxnSpPr>
          <p:nvPr/>
        </p:nvCxnSpPr>
        <p:spPr>
          <a:xfrm>
            <a:off x="5531104" y="4695953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BE2027B5-0C00-1B4B-B423-B6C43656F9F4}"/>
              </a:ext>
            </a:extLst>
          </p:cNvPr>
          <p:cNvCxnSpPr>
            <a:endCxn id="46" idx="1"/>
          </p:cNvCxnSpPr>
          <p:nvPr/>
        </p:nvCxnSpPr>
        <p:spPr>
          <a:xfrm>
            <a:off x="5823712" y="4002950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D1B1C997-B892-D04C-82E5-F8578F19444E}"/>
              </a:ext>
            </a:extLst>
          </p:cNvPr>
          <p:cNvCxnSpPr>
            <a:endCxn id="48" idx="1"/>
          </p:cNvCxnSpPr>
          <p:nvPr/>
        </p:nvCxnSpPr>
        <p:spPr>
          <a:xfrm>
            <a:off x="5823712" y="4695953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9570D80-2F34-D946-ADDE-2563BCDBDE76}"/>
              </a:ext>
            </a:extLst>
          </p:cNvPr>
          <p:cNvCxnSpPr>
            <a:endCxn id="50" idx="1"/>
          </p:cNvCxnSpPr>
          <p:nvPr/>
        </p:nvCxnSpPr>
        <p:spPr>
          <a:xfrm>
            <a:off x="5823712" y="53889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37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分类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596896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运营人员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F257F-049E-EB4C-8669-E953121B865D}"/>
              </a:ext>
            </a:extLst>
          </p:cNvPr>
          <p:cNvSpPr/>
          <p:nvPr/>
        </p:nvSpPr>
        <p:spPr>
          <a:xfrm>
            <a:off x="7900418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682496" y="2893568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创建管理其他运营人员帐号和品牌方帐号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4A5836-28D7-BD42-9D70-CEBFCCD67B70}"/>
              </a:ext>
            </a:extLst>
          </p:cNvPr>
          <p:cNvSpPr txBox="1"/>
          <p:nvPr/>
        </p:nvSpPr>
        <p:spPr>
          <a:xfrm>
            <a:off x="1682496" y="381406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对所有的品牌进行业务管理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1928B5-A395-EE4C-AB7C-769761F97981}"/>
              </a:ext>
            </a:extLst>
          </p:cNvPr>
          <p:cNvSpPr txBox="1"/>
          <p:nvPr/>
        </p:nvSpPr>
        <p:spPr>
          <a:xfrm>
            <a:off x="7083554" y="2893568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创建管理其他品牌方帐号，例如</a:t>
            </a:r>
            <a:r>
              <a:rPr kumimoji="1" lang="en-US" altLang="zh-CN" dirty="0"/>
              <a:t> business users </a:t>
            </a:r>
            <a:r>
              <a:rPr kumimoji="1" lang="zh-CN" altLang="en-US" dirty="0"/>
              <a:t>创建 </a:t>
            </a:r>
            <a:r>
              <a:rPr lang="en-AU" altLang="zh-CN" dirty="0"/>
              <a:t>chat agent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00C20F-73DB-5A4D-92ED-F6BD65FC9F7B}"/>
              </a:ext>
            </a:extLst>
          </p:cNvPr>
          <p:cNvSpPr txBox="1"/>
          <p:nvPr/>
        </p:nvSpPr>
        <p:spPr>
          <a:xfrm>
            <a:off x="7083554" y="409684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对自己的品牌进行业务管理</a:t>
            </a:r>
          </a:p>
        </p:txBody>
      </p:sp>
    </p:spTree>
    <p:extLst>
      <p:ext uri="{BB962C8B-B14F-4D97-AF65-F5344CB8AC3E}">
        <p14:creationId xmlns:p14="http://schemas.microsoft.com/office/powerpoint/2010/main" val="1652630539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4580</TotalTime>
  <Words>1163</Words>
  <Application>Microsoft Macintosh PowerPoint</Application>
  <PresentationFormat>宽屏</PresentationFormat>
  <Paragraphs>170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等线</vt:lpstr>
      <vt:lpstr>Kaiti SC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About Gravity Prototype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51</cp:revision>
  <dcterms:created xsi:type="dcterms:W3CDTF">2019-04-07T10:06:34Z</dcterms:created>
  <dcterms:modified xsi:type="dcterms:W3CDTF">2019-05-13T16:01:19Z</dcterms:modified>
</cp:coreProperties>
</file>